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76" r:id="rId3"/>
    <p:sldId id="277" r:id="rId4"/>
    <p:sldId id="278" r:id="rId5"/>
    <p:sldId id="279" r:id="rId6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8BA5A3-1381-4C0D-9D81-1163DAA9EB9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D7BBE5-F40A-456D-93BC-D8D6E91B9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75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1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4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2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7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1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2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9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7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4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1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C88A-E03D-47CD-83C6-E30E657EB8F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6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wrapair2.org/pdf/OGWG%20Aug3_2021%20agenda_final.pdf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litico.com/f/?id=0000017a-c4c0-d4d6-ad7f-e7c2c4cf0000&amp;source=email" TargetMode="External"/><Relationship Id="rId2" Type="http://schemas.openxmlformats.org/officeDocument/2006/relationships/hyperlink" Target="https://nspires.nasaprs.com/external/solicitations/summary!init.do?solId=78D66990C241F2F95A15BC02AD87C40D&amp;stack=redirect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August 2, 2021</a:t>
            </a:r>
            <a:br>
              <a:rPr lang="en-US" dirty="0" smtClean="0"/>
            </a:br>
            <a:r>
              <a:rPr lang="en-US" dirty="0" smtClean="0"/>
              <a:t>Work Group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2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Fire &amp; Smoke Work Group Progress Update</a:t>
            </a:r>
            <a:br>
              <a:rPr lang="en-US" dirty="0"/>
            </a:br>
            <a:r>
              <a:rPr lang="en-US" sz="2400" dirty="0"/>
              <a:t>12/1/2020 Board Approved Work Topics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190" y="1825625"/>
            <a:ext cx="4572000" cy="3508075"/>
          </a:xfrm>
          <a:prstGeom prst="rect">
            <a:avLst/>
          </a:prstGeom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5A1AFB0D-DBE3-4390-9583-449316CFEC5A}"/>
              </a:ext>
            </a:extLst>
          </p:cNvPr>
          <p:cNvSpPr txBox="1">
            <a:spLocks/>
          </p:cNvSpPr>
          <p:nvPr/>
        </p:nvSpPr>
        <p:spPr>
          <a:xfrm>
            <a:off x="5342190" y="1825624"/>
            <a:ext cx="6224970" cy="480377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July 2021</a:t>
            </a:r>
          </a:p>
          <a:p>
            <a:pPr marL="287020" lvl="1" indent="0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US" dirty="0"/>
              <a:t>1), 2)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SMP Mapping Tool Team:</a:t>
            </a:r>
            <a:endParaRPr lang="en-US" dirty="0">
              <a:cs typeface="Calibri" panose="020F0502020204030204"/>
            </a:endParaRPr>
          </a:p>
          <a:p>
            <a:pPr lvl="1">
              <a:lnSpc>
                <a:spcPct val="170000"/>
              </a:lnSpc>
            </a:pPr>
            <a:r>
              <a:rPr lang="en-US" dirty="0"/>
              <a:t>On hold for a month of two until RH SIP work done</a:t>
            </a:r>
          </a:p>
          <a:p>
            <a:pPr marL="287020" lvl="1" indent="0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US" dirty="0"/>
              <a:t>3)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Exceptional Events Support Team: </a:t>
            </a:r>
            <a:endParaRPr lang="en-US" dirty="0">
              <a:cs typeface="Calibri" panose="020F0502020204030204"/>
            </a:endParaRPr>
          </a:p>
          <a:p>
            <a:pPr lvl="1">
              <a:lnSpc>
                <a:spcPct val="100000"/>
              </a:lnSpc>
            </a:pPr>
            <a:r>
              <a:rPr lang="en-US" dirty="0"/>
              <a:t>Updating EE Data Resources List - update approved and posted</a:t>
            </a:r>
            <a:endParaRPr lang="en-US" dirty="0">
              <a:cs typeface="Calibri"/>
            </a:endParaRPr>
          </a:p>
          <a:p>
            <a:pPr lvl="1">
              <a:lnSpc>
                <a:spcPct val="100000"/>
              </a:lnSpc>
            </a:pPr>
            <a:r>
              <a:rPr lang="en-US" dirty="0"/>
              <a:t>First meeting was July 8, next is Sept 15</a:t>
            </a:r>
            <a:endParaRPr lang="en-US" dirty="0">
              <a:cs typeface="Calibri" panose="020F0502020204030204"/>
            </a:endParaRPr>
          </a:p>
          <a:p>
            <a:pPr marL="287020" lvl="1" indent="0">
              <a:lnSpc>
                <a:spcPct val="170000"/>
              </a:lnSpc>
              <a:buFont typeface="Arial" panose="020B0604020202020204" pitchFamily="34" charset="0"/>
              <a:buNone/>
              <a:tabLst>
                <a:tab pos="287338" algn="l"/>
              </a:tabLst>
            </a:pPr>
            <a:r>
              <a:rPr lang="en-US" dirty="0"/>
              <a:t>4)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Conceptual Model for Fire Data: </a:t>
            </a:r>
            <a:endParaRPr lang="en-US" dirty="0">
              <a:cs typeface="Calibri" panose="020F0502020204030204"/>
            </a:endParaRPr>
          </a:p>
          <a:p>
            <a:pPr marL="629920" lvl="1" indent="-168275">
              <a:lnSpc>
                <a:spcPct val="100000"/>
              </a:lnSpc>
              <a:tabLst>
                <a:tab pos="287338" algn="l"/>
              </a:tabLst>
            </a:pPr>
            <a:r>
              <a:rPr lang="en-US" dirty="0">
                <a:cs typeface="Calibri" panose="020F0502020204030204"/>
              </a:rPr>
              <a:t>Planning stakeholder workshops - delayed until October</a:t>
            </a:r>
          </a:p>
          <a:p>
            <a:pPr marL="287020" lvl="1" indent="0">
              <a:lnSpc>
                <a:spcPct val="170000"/>
              </a:lnSpc>
              <a:buFont typeface="Arial" panose="020B0604020202020204" pitchFamily="34" charset="0"/>
              <a:buNone/>
              <a:tabLst>
                <a:tab pos="287338" algn="l"/>
              </a:tabLst>
            </a:pPr>
            <a:r>
              <a:rPr lang="en-US" dirty="0"/>
              <a:t>5) </a:t>
            </a:r>
            <a:r>
              <a:rPr lang="en-US" dirty="0">
                <a:sym typeface="Wingdings" panose="05000000000000000000" pitchFamily="2" charset="2"/>
              </a:rPr>
              <a:t> Wildland/Rx Fire Nexus Team: Set to simmer until RH SIPs are done.</a:t>
            </a:r>
            <a:endParaRPr lang="en-US" dirty="0">
              <a:cs typeface="Calibri"/>
            </a:endParaRPr>
          </a:p>
          <a:p>
            <a:pPr marL="287020" lvl="1" indent="0">
              <a:lnSpc>
                <a:spcPct val="170000"/>
              </a:lnSpc>
              <a:buNone/>
              <a:tabLst>
                <a:tab pos="287338" algn="l"/>
              </a:tabLst>
            </a:pPr>
            <a:r>
              <a:rPr lang="en-US" dirty="0">
                <a:sym typeface="Wingdings" panose="05000000000000000000" pitchFamily="2" charset="2"/>
              </a:rPr>
              <a:t>5)  On July 26 call, </a:t>
            </a:r>
            <a:r>
              <a:rPr lang="en-US" dirty="0"/>
              <a:t>Kris Ray presented “Navigating Wildfire Smoke Issues in Tribal Communities”.  Slides and recording posted to website. </a:t>
            </a:r>
            <a:endParaRPr lang="en-US" dirty="0">
              <a:cs typeface="Calibri" panose="020F0502020204030204"/>
            </a:endParaRPr>
          </a:p>
          <a:p>
            <a:pPr marL="457200" lvl="1" indent="0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US" dirty="0"/>
              <a:t>Next call – Monday September 13.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170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Oil &amp; Gas Work Group Progress Update</a:t>
            </a:r>
            <a:br>
              <a:rPr lang="en-US" dirty="0"/>
            </a:br>
            <a:r>
              <a:rPr lang="en-US" sz="1800" dirty="0"/>
              <a:t>12/1/2020 Board Approved Work Topics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2568" y="1690688"/>
            <a:ext cx="7584590" cy="5138350"/>
          </a:xfrm>
        </p:spPr>
        <p:txBody>
          <a:bodyPr>
            <a:normAutofit fontScale="32500" lnSpcReduction="20000"/>
          </a:bodyPr>
          <a:lstStyle/>
          <a:p>
            <a:pPr lvl="1"/>
            <a:r>
              <a:rPr lang="en-US" sz="4900" b="1" dirty="0"/>
              <a:t>July 19</a:t>
            </a:r>
            <a:r>
              <a:rPr lang="en-US" sz="4900" b="1" baseline="30000" dirty="0"/>
              <a:t>th</a:t>
            </a:r>
            <a:r>
              <a:rPr lang="en-US" sz="4900" dirty="0"/>
              <a:t>,</a:t>
            </a:r>
            <a:r>
              <a:rPr lang="en-US" sz="4900" b="1" dirty="0"/>
              <a:t>2021</a:t>
            </a:r>
            <a:r>
              <a:rPr lang="en-US" sz="4900" dirty="0"/>
              <a:t> - Limited state-only meetings with inventory staff to discuss oil and gas inventories, and needs.  Debrief with FLMs and EPA on Aug 3</a:t>
            </a:r>
            <a:r>
              <a:rPr lang="en-US" sz="4900" baseline="30000" dirty="0"/>
              <a:t>rd</a:t>
            </a:r>
            <a:r>
              <a:rPr lang="en-US" sz="4900" dirty="0"/>
              <a:t> and get additional input from the entire work group.</a:t>
            </a:r>
          </a:p>
          <a:p>
            <a:pPr marL="457200" lvl="1" indent="0">
              <a:buNone/>
            </a:pPr>
            <a:endParaRPr lang="en-US" sz="4900" b="1" dirty="0"/>
          </a:p>
          <a:p>
            <a:pPr lvl="1"/>
            <a:r>
              <a:rPr lang="en-US" sz="4900" b="1" dirty="0"/>
              <a:t>July 28</a:t>
            </a:r>
            <a:r>
              <a:rPr lang="en-US" sz="4900" b="1" baseline="30000" dirty="0"/>
              <a:t>th  </a:t>
            </a:r>
            <a:r>
              <a:rPr lang="en-US" sz="4900" dirty="0"/>
              <a:t>-Co-chairs Amanda Brimmer (EPA R8) and Mark Jones (NMED AQB) met with Tom Moore (WRAP) to begin process of redefining/updating work group scope and work plan tasks.</a:t>
            </a:r>
          </a:p>
          <a:p>
            <a:pPr marL="457200" lvl="1" indent="0">
              <a:buNone/>
            </a:pPr>
            <a:r>
              <a:rPr lang="en-US" sz="4900" dirty="0"/>
              <a:t> </a:t>
            </a:r>
          </a:p>
          <a:p>
            <a:pPr lvl="1"/>
            <a:r>
              <a:rPr lang="en-US" sz="4900" b="1" dirty="0"/>
              <a:t>August 3</a:t>
            </a:r>
            <a:r>
              <a:rPr lang="en-US" sz="4900" b="1" baseline="30000" dirty="0"/>
              <a:t>rd </a:t>
            </a:r>
            <a:r>
              <a:rPr lang="en-US" sz="4900" b="1" dirty="0"/>
              <a:t>-2:00 p.m. – 3:30 - p.m. </a:t>
            </a:r>
            <a:r>
              <a:rPr lang="en-US" sz="4900" dirty="0"/>
              <a:t>(note new time) full OGWG call</a:t>
            </a:r>
          </a:p>
          <a:p>
            <a:pPr lvl="2"/>
            <a:r>
              <a:rPr lang="en-US" sz="4900" dirty="0"/>
              <a:t>See final agenda: </a:t>
            </a:r>
            <a:r>
              <a:rPr lang="en-US" sz="4900" dirty="0">
                <a:hlinkClick r:id="rId2"/>
              </a:rPr>
              <a:t>https://www.wrapair2.org/pdf/OGWG%20Aug3_2021%20agenda_final.pdf</a:t>
            </a:r>
            <a:endParaRPr lang="en-US" sz="4900" dirty="0"/>
          </a:p>
          <a:p>
            <a:pPr lvl="2"/>
            <a:r>
              <a:rPr lang="en-US" sz="4900" dirty="0"/>
              <a:t>Next steps on OGWG scope reboot (document to be completed in October 2021).</a:t>
            </a:r>
          </a:p>
          <a:p>
            <a:pPr lvl="3"/>
            <a:r>
              <a:rPr lang="en-US" sz="4900" dirty="0"/>
              <a:t>Debrief and review feedback received from July 19th states’ meeting. </a:t>
            </a:r>
          </a:p>
          <a:p>
            <a:pPr lvl="3"/>
            <a:r>
              <a:rPr lang="en-US" sz="4900" dirty="0"/>
              <a:t>Review continuing changes and improvements to EIs and topics in the sector.</a:t>
            </a:r>
          </a:p>
          <a:p>
            <a:pPr lvl="3"/>
            <a:r>
              <a:rPr lang="en-US" sz="4900" dirty="0"/>
              <a:t>Review work by federal agencies on NEPA planning and EIs for tribal lands.</a:t>
            </a:r>
          </a:p>
          <a:p>
            <a:pPr lvl="2"/>
            <a:r>
              <a:rPr lang="en-US" sz="4900" dirty="0"/>
              <a:t>Review Ramboll memo comparing WRAP OGWG activity/emissions projections methods to EIA-based O&amp;G activity projections in preparation for August 12</a:t>
            </a:r>
            <a:r>
              <a:rPr lang="en-US" sz="4900" baseline="30000" dirty="0"/>
              <a:t>th </a:t>
            </a:r>
            <a:r>
              <a:rPr lang="en-US" sz="4900" dirty="0"/>
              <a:t>and Sept. 9</a:t>
            </a:r>
            <a:r>
              <a:rPr lang="en-US" sz="4900" baseline="30000" dirty="0"/>
              <a:t>th </a:t>
            </a:r>
            <a:r>
              <a:rPr lang="en-US" sz="4900" dirty="0"/>
              <a:t>NOGEC meetings.</a:t>
            </a:r>
          </a:p>
          <a:p>
            <a:pPr lvl="2"/>
            <a:r>
              <a:rPr lang="en-US" sz="4900" dirty="0"/>
              <a:t>Roundtable state, FLMs and tribes on continuing to track O&amp;G Sector</a:t>
            </a:r>
            <a:r>
              <a:rPr lang="en-US" sz="4300" dirty="0"/>
              <a:t>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914401" y="1435314"/>
            <a:ext cx="3723502" cy="2238761"/>
            <a:chOff x="770189" y="1825625"/>
            <a:chExt cx="4572001" cy="26028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/>
            <a:srcRect b="87659"/>
            <a:stretch/>
          </p:blipFill>
          <p:spPr>
            <a:xfrm>
              <a:off x="770190" y="1825625"/>
              <a:ext cx="4572000" cy="432943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0189" y="2223897"/>
              <a:ext cx="4572000" cy="22045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45111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RTO Work Group Progress Update</a:t>
            </a:r>
            <a:br>
              <a:rPr lang="en-US" dirty="0"/>
            </a:br>
            <a:r>
              <a:rPr lang="en-US" sz="2400" dirty="0"/>
              <a:t>12/1/2020 Board Approved Work Topics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2189" y="1690688"/>
            <a:ext cx="6626654" cy="49387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July 2021</a:t>
            </a:r>
          </a:p>
          <a:p>
            <a:pPr lvl="1"/>
            <a:r>
              <a:rPr lang="en-US" dirty="0"/>
              <a:t>Held meeting July 21</a:t>
            </a:r>
            <a:r>
              <a:rPr lang="en-US" baseline="30000" dirty="0"/>
              <a:t>st</a:t>
            </a:r>
            <a:r>
              <a:rPr lang="en-US" dirty="0"/>
              <a:t> with OAQPS Regional Haze lead and EPA modelers to review WRAP modeling research scenarios</a:t>
            </a:r>
          </a:p>
          <a:p>
            <a:pPr lvl="2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 Anthro Rate of Progress/Dynamic Evaluation work</a:t>
            </a:r>
          </a:p>
          <a:p>
            <a:pPr lvl="2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Future Fire scenarios  </a:t>
            </a:r>
            <a:endParaRPr lang="en-US" dirty="0"/>
          </a:p>
          <a:p>
            <a:pPr lvl="1"/>
            <a:r>
              <a:rPr lang="en-US" dirty="0"/>
              <a:t>Releasing Ramboll reports for RTOWG and IWDW-WAQS Cooperator review during August</a:t>
            </a:r>
          </a:p>
          <a:p>
            <a:pPr lvl="2"/>
            <a:r>
              <a:rPr lang="en-US" dirty="0"/>
              <a:t>2017 WRF modeling</a:t>
            </a:r>
          </a:p>
          <a:p>
            <a:pPr lvl="2"/>
            <a:r>
              <a:rPr lang="en-US" dirty="0"/>
              <a:t>2017 GEOS-Chem boundary conditions</a:t>
            </a:r>
          </a:p>
          <a:p>
            <a:pPr lvl="2"/>
            <a:r>
              <a:rPr lang="en-US" dirty="0"/>
              <a:t>Data will be available for download from IWDW</a:t>
            </a:r>
          </a:p>
          <a:p>
            <a:pPr lvl="1"/>
            <a:r>
              <a:rPr lang="en-US" dirty="0"/>
              <a:t>No funding to complete rest of 2017 modeling platform, or to address #9 and #11 in the table</a:t>
            </a:r>
          </a:p>
          <a:p>
            <a:pPr lvl="1"/>
            <a:r>
              <a:rPr lang="en-US" dirty="0"/>
              <a:t>Next RTOWG/IWDW Technical Committee meeting will not occur until late Sept. (at the earliest)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86443" y="2086882"/>
            <a:ext cx="5128177" cy="3693432"/>
            <a:chOff x="770190" y="1825625"/>
            <a:chExt cx="4581144" cy="303683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/>
            <a:srcRect b="87659"/>
            <a:stretch/>
          </p:blipFill>
          <p:spPr>
            <a:xfrm>
              <a:off x="770190" y="1825625"/>
              <a:ext cx="4572000" cy="432943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9334" y="2240280"/>
              <a:ext cx="4572000" cy="26221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54265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WESTAR/WRAP Progress Update</a:t>
            </a:r>
            <a:br>
              <a:rPr lang="en-US" dirty="0"/>
            </a:br>
            <a:r>
              <a:rPr lang="en-US" sz="2400" dirty="0"/>
              <a:t>12/1/2020 Board Approved Work Topics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4698" y="1567543"/>
            <a:ext cx="7119650" cy="51598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b="1" dirty="0"/>
              <a:t>July 2021</a:t>
            </a:r>
          </a:p>
          <a:p>
            <a:pPr lvl="1"/>
            <a:r>
              <a:rPr lang="en-US" sz="1600" dirty="0"/>
              <a:t>#12-13 – addressed in 2 recent project funding proposals to NASA</a:t>
            </a:r>
          </a:p>
          <a:p>
            <a:pPr lvl="1"/>
            <a:r>
              <a:rPr lang="en-US" sz="1600" u="sng" dirty="0">
                <a:hlinkClick r:id="rId2"/>
              </a:rPr>
              <a:t>NNH21ZDA001N-HAQ:A.37 Earth Science Applications: Health and Air Quality</a:t>
            </a:r>
            <a:endParaRPr lang="en-US" sz="1600" dirty="0">
              <a:solidFill>
                <a:srgbClr val="FF0000"/>
              </a:solidFill>
            </a:endParaRPr>
          </a:p>
          <a:p>
            <a:pPr lvl="2"/>
            <a:r>
              <a:rPr lang="en-US" sz="1400" dirty="0"/>
              <a:t>Proposals submitted June 30</a:t>
            </a:r>
            <a:r>
              <a:rPr lang="en-US" sz="1400" baseline="30000" dirty="0"/>
              <a:t>th</a:t>
            </a:r>
            <a:r>
              <a:rPr lang="en-US" sz="1400" dirty="0"/>
              <a:t>, funding up to $250-$300k/year for 3 years</a:t>
            </a:r>
          </a:p>
          <a:p>
            <a:pPr lvl="2"/>
            <a:r>
              <a:rPr lang="en-US" sz="1400" b="1" i="1" dirty="0"/>
              <a:t>Wildland Fire Emissions Data Warehouse (WFEDW)</a:t>
            </a:r>
          </a:p>
          <a:p>
            <a:pPr lvl="3"/>
            <a:r>
              <a:rPr lang="en-US" sz="1300" dirty="0"/>
              <a:t>To build / implement FSWG Conceptual Model for Fire Data</a:t>
            </a:r>
          </a:p>
          <a:p>
            <a:pPr lvl="3"/>
            <a:r>
              <a:rPr lang="en-US" sz="1300" dirty="0"/>
              <a:t>WESTAR-WRAP managed, work by Air Sciences (science data design), Michigan Tech Research Institute (emissions tools), and CSU-CIRA (warehouse)</a:t>
            </a:r>
          </a:p>
          <a:p>
            <a:pPr lvl="3"/>
            <a:r>
              <a:rPr lang="en-US" sz="1300" dirty="0"/>
              <a:t>Workshop in Oct. while NASA decides on funding</a:t>
            </a:r>
          </a:p>
          <a:p>
            <a:pPr lvl="2"/>
            <a:r>
              <a:rPr lang="en-US" sz="1400" b="1" i="1" dirty="0"/>
              <a:t>Organizing Remote Sensing Science Data for a Purpose: Decision Support Systems for Air Quality Management Applications</a:t>
            </a:r>
          </a:p>
          <a:p>
            <a:pPr lvl="3"/>
            <a:r>
              <a:rPr lang="en-US" sz="1300" dirty="0"/>
              <a:t>Address gaps between Earth Science data and routine evaluation and application by air quality management agencies for regulatory analysis and decision-making activities</a:t>
            </a:r>
          </a:p>
          <a:p>
            <a:pPr lvl="3"/>
            <a:r>
              <a:rPr lang="en-US" sz="1300" dirty="0"/>
              <a:t>Co-managed by University of Alabama in Huntsville and WESTAR-WRAP, leveraging inputs from experts at air agencies in the West and WESTAR-WRAP Work groups</a:t>
            </a:r>
          </a:p>
          <a:p>
            <a:pPr lvl="1"/>
            <a:r>
              <a:rPr lang="en-US" sz="1600" dirty="0"/>
              <a:t>#14 – awaiting policy / implementation strategies from Biden EPA</a:t>
            </a:r>
          </a:p>
          <a:p>
            <a:pPr lvl="2"/>
            <a:r>
              <a:rPr lang="en-US" sz="1400" dirty="0"/>
              <a:t>White House has just released the Justice40 </a:t>
            </a:r>
            <a:r>
              <a:rPr lang="en-US" sz="14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hlinkClick r:id="rId3"/>
              </a:rPr>
              <a:t>draft guidance document </a:t>
            </a:r>
            <a:r>
              <a:rPr lang="en-US" sz="1400" dirty="0">
                <a:effectLst/>
                <a:ea typeface="Calibri" panose="020F0502020204030204" pitchFamily="34" charset="0"/>
              </a:rPr>
              <a:t>describing how federal agencies should begin the process of ensuring that at least 40% of the benefits from federal energy and environmental spending reach disadvantaged communities. </a:t>
            </a:r>
            <a:endParaRPr lang="en-US" sz="1400" dirty="0"/>
          </a:p>
          <a:p>
            <a:pPr lvl="1"/>
            <a:r>
              <a:rPr lang="en-US" sz="1600" dirty="0"/>
              <a:t>#16 – plan is to have Tom, Pat Brewer, and Jay Baker help states with questions in SIP submittal and EPA review process, no plans for other contracted support</a:t>
            </a:r>
          </a:p>
          <a:p>
            <a:pPr lvl="2"/>
            <a:r>
              <a:rPr lang="en-US" sz="1500" dirty="0"/>
              <a:t>WESTAR will maintain operating agreement with CSU-CIRA for TSS/IWDW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96563" y="1717727"/>
            <a:ext cx="4572001" cy="4803774"/>
            <a:chOff x="770189" y="1825625"/>
            <a:chExt cx="4572001" cy="4803774"/>
          </a:xfrm>
        </p:grpSpPr>
        <p:grpSp>
          <p:nvGrpSpPr>
            <p:cNvPr id="5" name="Group 4"/>
            <p:cNvGrpSpPr/>
            <p:nvPr/>
          </p:nvGrpSpPr>
          <p:grpSpPr>
            <a:xfrm>
              <a:off x="770189" y="1825625"/>
              <a:ext cx="4572001" cy="4451741"/>
              <a:chOff x="770189" y="1825625"/>
              <a:chExt cx="4572001" cy="4451741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4"/>
              <a:srcRect b="87659"/>
              <a:stretch/>
            </p:blipFill>
            <p:spPr>
              <a:xfrm>
                <a:off x="770190" y="1825625"/>
                <a:ext cx="4572000" cy="432943"/>
              </a:xfrm>
              <a:prstGeom prst="rect">
                <a:avLst/>
              </a:prstGeom>
            </p:spPr>
          </p:pic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70189" y="2249424"/>
                <a:ext cx="4572000" cy="4027942"/>
              </a:xfrm>
              <a:prstGeom prst="rect">
                <a:avLst/>
              </a:prstGeom>
            </p:spPr>
          </p:pic>
        </p:grpSp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6"/>
            <a:srcRect l="1000" t="43925" r="482" b="34561"/>
            <a:stretch/>
          </p:blipFill>
          <p:spPr>
            <a:xfrm>
              <a:off x="804057" y="6263639"/>
              <a:ext cx="4504267" cy="365760"/>
            </a:xfrm>
            <a:prstGeom prst="rect">
              <a:avLst/>
            </a:prstGeom>
            <a:ln w="12700" cap="sq">
              <a:solidFill>
                <a:schemeClr val="bg1">
                  <a:lumMod val="50000"/>
                </a:schemeClr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613952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2285</TotalTime>
  <Words>709</Words>
  <Application>Microsoft Office PowerPoint</Application>
  <PresentationFormat>Widescreen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August 2, 2021 Work Group Update</vt:lpstr>
      <vt:lpstr>Fire &amp; Smoke Work Group Progress Update 12/1/2020 Board Approved Work Topics</vt:lpstr>
      <vt:lpstr>Oil &amp; Gas Work Group Progress Update 12/1/2020 Board Approved Work Topics</vt:lpstr>
      <vt:lpstr>RTO Work Group Progress Update 12/1/2020 Board Approved Work Topics</vt:lpstr>
      <vt:lpstr>WESTAR/WRAP Progress Update 12/1/2020 Board Approved Work Topics</vt:lpstr>
    </vt:vector>
  </TitlesOfParts>
  <Company>Nevada Division of Environmental Protection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</dc:title>
  <dc:creator>Frank Forsgren</dc:creator>
  <cp:lastModifiedBy>Potter, Darla</cp:lastModifiedBy>
  <cp:revision>62</cp:revision>
  <cp:lastPrinted>2019-01-16T15:47:08Z</cp:lastPrinted>
  <dcterms:created xsi:type="dcterms:W3CDTF">2018-06-28T00:25:46Z</dcterms:created>
  <dcterms:modified xsi:type="dcterms:W3CDTF">2021-08-02T15:55:26Z</dcterms:modified>
</cp:coreProperties>
</file>